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1"/>
  </p:notesMasterIdLst>
  <p:sldIdLst>
    <p:sldId id="256" r:id="rId2"/>
    <p:sldId id="258" r:id="rId3"/>
    <p:sldId id="259" r:id="rId4"/>
    <p:sldId id="257" r:id="rId5"/>
    <p:sldId id="262" r:id="rId6"/>
    <p:sldId id="265" r:id="rId7"/>
    <p:sldId id="264" r:id="rId8"/>
    <p:sldId id="266"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525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119" autoAdjust="0"/>
  </p:normalViewPr>
  <p:slideViewPr>
    <p:cSldViewPr>
      <p:cViewPr varScale="1">
        <p:scale>
          <a:sx n="55" d="100"/>
          <a:sy n="55" d="100"/>
        </p:scale>
        <p:origin x="-158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D331DF-BF7E-48B5-9DB6-63E0526B7287}" type="datetimeFigureOut">
              <a:rPr lang="en-US" smtClean="0"/>
              <a:pPr/>
              <a:t>5/2/2011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C3C09A-E5F4-4EF2-A2A6-C2E707A9DB9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babystepsdvd.co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youtube.com/watch?v=T_MUUvcvjE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rachelsvineyard.org/video/index.asp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1200" kern="1200" dirty="0" smtClean="0">
                <a:solidFill>
                  <a:schemeClr val="tx1"/>
                </a:solidFill>
                <a:latin typeface="+mn-lt"/>
                <a:ea typeface="+mn-ea"/>
                <a:cs typeface="+mn-cs"/>
              </a:rPr>
              <a:t>Review of basic fetal development facts</a:t>
            </a:r>
            <a:endParaRPr lang="en-US" sz="11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Watch </a:t>
            </a:r>
            <a:r>
              <a:rPr lang="en-US" sz="1200" i="1" kern="1200" dirty="0" smtClean="0">
                <a:solidFill>
                  <a:schemeClr val="tx1"/>
                </a:solidFill>
                <a:latin typeface="+mn-lt"/>
                <a:ea typeface="+mn-ea"/>
                <a:cs typeface="+mn-cs"/>
              </a:rPr>
              <a:t>Me </a:t>
            </a:r>
            <a:r>
              <a:rPr lang="en-US" sz="1200" i="1" kern="1200" dirty="0" smtClean="0">
                <a:solidFill>
                  <a:schemeClr val="tx1"/>
                </a:solidFill>
                <a:latin typeface="+mn-lt"/>
                <a:ea typeface="+mn-ea"/>
                <a:cs typeface="+mn-cs"/>
              </a:rPr>
              <a:t>Grow</a:t>
            </a:r>
            <a:r>
              <a:rPr lang="en-US" sz="1200" kern="1200" dirty="0" smtClean="0">
                <a:solidFill>
                  <a:schemeClr val="tx1"/>
                </a:solidFill>
                <a:latin typeface="+mn-lt"/>
                <a:ea typeface="+mn-ea"/>
                <a:cs typeface="+mn-cs"/>
              </a:rPr>
              <a:t>, Little One Sweet Publishing (2004</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http://babystepsdvd.com/</a:t>
            </a:r>
            <a:r>
              <a:rPr lang="en-US" dirty="0" smtClean="0"/>
              <a:t> </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4C3C09A-E5F4-4EF2-A2A6-C2E707A9DB9E}"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lvl="1"/>
            <a:r>
              <a:rPr lang="en-US" sz="1200" kern="1200" dirty="0" smtClean="0">
                <a:solidFill>
                  <a:schemeClr val="tx1"/>
                </a:solidFill>
                <a:latin typeface="+mn-lt"/>
                <a:ea typeface="+mn-ea"/>
                <a:cs typeface="+mn-cs"/>
              </a:rPr>
              <a:t>In the decade before </a:t>
            </a:r>
            <a:r>
              <a:rPr lang="en-US" sz="1200" i="1" kern="1200" dirty="0" smtClean="0">
                <a:solidFill>
                  <a:schemeClr val="tx1"/>
                </a:solidFill>
                <a:latin typeface="+mn-lt"/>
                <a:ea typeface="+mn-ea"/>
                <a:cs typeface="+mn-cs"/>
              </a:rPr>
              <a:t>Roe</a:t>
            </a:r>
            <a:r>
              <a:rPr lang="en-US" sz="1200" kern="1200" dirty="0" smtClean="0">
                <a:solidFill>
                  <a:schemeClr val="tx1"/>
                </a:solidFill>
                <a:latin typeface="+mn-lt"/>
                <a:ea typeface="+mn-ea"/>
                <a:cs typeface="+mn-cs"/>
              </a:rPr>
              <a:t>, a few state legislatures began passing laws legalizing abortion in limited circumstances.  </a:t>
            </a:r>
            <a:endParaRPr lang="en-US" sz="1100" kern="1200" dirty="0" smtClean="0">
              <a:solidFill>
                <a:schemeClr val="tx1"/>
              </a:solidFill>
              <a:latin typeface="+mn-lt"/>
              <a:ea typeface="+mn-ea"/>
              <a:cs typeface="+mn-cs"/>
            </a:endParaRPr>
          </a:p>
          <a:p>
            <a:pPr lvl="1"/>
            <a:r>
              <a:rPr lang="en-US" sz="1200" i="1" kern="1200" dirty="0" smtClean="0">
                <a:solidFill>
                  <a:schemeClr val="tx1"/>
                </a:solidFill>
                <a:latin typeface="+mn-lt"/>
                <a:ea typeface="+mn-ea"/>
                <a:cs typeface="+mn-cs"/>
              </a:rPr>
              <a:t>Roe v. Wade </a:t>
            </a:r>
            <a:r>
              <a:rPr lang="en-US" sz="1200" kern="1200" dirty="0" smtClean="0">
                <a:solidFill>
                  <a:schemeClr val="tx1"/>
                </a:solidFill>
                <a:latin typeface="+mn-lt"/>
                <a:ea typeface="+mn-ea"/>
                <a:cs typeface="+mn-cs"/>
              </a:rPr>
              <a:t>(1973)</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With this decision and its companion case, the Supreme Court found a right to privacy in the Constitution that includes a right to abortion at any stage in pregnancy for essentially any reason whatsoever.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First, the Court limited this right, allowing states to put certain restrictions on abortion, to protect the health of the woman and to protect the life of the unborn.  According to the Court, the state has the right to regulate or proscribe abortion “except where it is necessary, in appropriate medical judgment, for the preservation of the life or health of the mother.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Then the Court so broadly defined “health” to functionally defeat this limitation.  Health is defined in </a:t>
            </a:r>
            <a:r>
              <a:rPr lang="en-US" sz="1200" i="1" kern="1200" dirty="0" smtClean="0">
                <a:solidFill>
                  <a:schemeClr val="tx1"/>
                </a:solidFill>
                <a:latin typeface="+mn-lt"/>
                <a:ea typeface="+mn-ea"/>
                <a:cs typeface="+mn-cs"/>
              </a:rPr>
              <a:t>Roe’s </a:t>
            </a:r>
            <a:r>
              <a:rPr lang="en-US" sz="1200" kern="1200" dirty="0" smtClean="0">
                <a:solidFill>
                  <a:schemeClr val="tx1"/>
                </a:solidFill>
                <a:latin typeface="+mn-lt"/>
                <a:ea typeface="+mn-ea"/>
                <a:cs typeface="+mn-cs"/>
              </a:rPr>
              <a:t>companion case, </a:t>
            </a:r>
            <a:r>
              <a:rPr lang="en-US" sz="1200" i="1" kern="1200" dirty="0" smtClean="0">
                <a:solidFill>
                  <a:schemeClr val="tx1"/>
                </a:solidFill>
                <a:latin typeface="+mn-lt"/>
                <a:ea typeface="+mn-ea"/>
                <a:cs typeface="+mn-cs"/>
              </a:rPr>
              <a:t>Doe v. Bolton</a:t>
            </a:r>
            <a:r>
              <a:rPr lang="en-US" sz="1200" kern="1200" dirty="0" smtClean="0">
                <a:solidFill>
                  <a:schemeClr val="tx1"/>
                </a:solidFill>
                <a:latin typeface="+mn-lt"/>
                <a:ea typeface="+mn-ea"/>
                <a:cs typeface="+mn-cs"/>
              </a:rPr>
              <a:t> to be “that the medical judgment may be exercised in the light of all factors - physical, emotional, psychological, familial, and the woman's age - relevant to the wellbeing of the patient. All these factors may relate to health. This allows the attending physician the room he needs to make his best medical judgment.”</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The result – by Court order, abortion is legal through all nine months of pregnancy, for virtually any reason.</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1 minute video of Norma </a:t>
            </a:r>
            <a:r>
              <a:rPr lang="en-US" sz="1200" kern="1200" dirty="0" err="1" smtClean="0">
                <a:solidFill>
                  <a:schemeClr val="tx1"/>
                </a:solidFill>
                <a:latin typeface="+mn-lt"/>
                <a:ea typeface="+mn-ea"/>
                <a:cs typeface="+mn-cs"/>
              </a:rPr>
              <a:t>McCorvey</a:t>
            </a:r>
            <a:r>
              <a:rPr lang="en-US" sz="1200" kern="1200" dirty="0" smtClean="0">
                <a:solidFill>
                  <a:schemeClr val="tx1"/>
                </a:solidFill>
                <a:latin typeface="+mn-lt"/>
                <a:ea typeface="+mn-ea"/>
                <a:cs typeface="+mn-cs"/>
              </a:rPr>
              <a:t>, Roe in </a:t>
            </a:r>
            <a:r>
              <a:rPr lang="en-US" sz="1200" i="1" kern="1200" dirty="0" smtClean="0">
                <a:solidFill>
                  <a:schemeClr val="tx1"/>
                </a:solidFill>
                <a:latin typeface="+mn-lt"/>
                <a:ea typeface="+mn-ea"/>
                <a:cs typeface="+mn-cs"/>
              </a:rPr>
              <a:t>Roe v. Wade, </a:t>
            </a:r>
            <a:r>
              <a:rPr lang="en-US" sz="1200" kern="1200" dirty="0" smtClean="0">
                <a:solidFill>
                  <a:schemeClr val="tx1"/>
                </a:solidFill>
                <a:latin typeface="+mn-lt"/>
                <a:ea typeface="+mn-ea"/>
                <a:cs typeface="+mn-cs"/>
              </a:rPr>
              <a:t>describing how she has since come to regret her involvement in the case: </a:t>
            </a:r>
            <a:r>
              <a:rPr lang="en-US" sz="1200" u="sng" kern="1200" dirty="0" smtClean="0">
                <a:solidFill>
                  <a:schemeClr val="tx1"/>
                </a:solidFill>
                <a:latin typeface="+mn-lt"/>
                <a:ea typeface="+mn-ea"/>
                <a:cs typeface="+mn-cs"/>
                <a:hlinkClick r:id="rId3"/>
              </a:rPr>
              <a:t>http://www.youtube.com/watch?v=T_MUUvcvjEg</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Subsequent developments</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Over the last 35 years, courts and legislatures have wrestled with various protections for women and the unborn, including fetal pain legislation, restrictions on certain types of abortions, requirements of notification to a minor’s parents before abortion, requirements that certain information be provided to a woman seeking an abortion, and others.</a:t>
            </a:r>
            <a:endParaRPr lang="en-US" sz="11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Roe v. Wade</a:t>
            </a:r>
            <a:r>
              <a:rPr lang="en-US" sz="1200" kern="1200" dirty="0" smtClean="0">
                <a:solidFill>
                  <a:schemeClr val="tx1"/>
                </a:solidFill>
                <a:latin typeface="+mn-lt"/>
                <a:ea typeface="+mn-ea"/>
                <a:cs typeface="+mn-cs"/>
              </a:rPr>
              <a:t>, 410 U.S. 152-3 (1973).</a:t>
            </a:r>
          </a:p>
          <a:p>
            <a:r>
              <a:rPr lang="en-US" sz="1200" i="1" kern="1200" dirty="0" smtClean="0">
                <a:solidFill>
                  <a:schemeClr val="tx1"/>
                </a:solidFill>
                <a:latin typeface="+mn-lt"/>
                <a:ea typeface="+mn-ea"/>
                <a:cs typeface="+mn-cs"/>
              </a:rPr>
              <a:t>Roe v. Wade</a:t>
            </a:r>
            <a:r>
              <a:rPr lang="en-US" sz="1200" kern="1200" dirty="0" smtClean="0">
                <a:solidFill>
                  <a:schemeClr val="tx1"/>
                </a:solidFill>
                <a:latin typeface="+mn-lt"/>
                <a:ea typeface="+mn-ea"/>
                <a:cs typeface="+mn-cs"/>
              </a:rPr>
              <a:t>, 410 U.S. 162-4 (1973).</a:t>
            </a:r>
          </a:p>
          <a:p>
            <a:r>
              <a:rPr lang="en-US" sz="1200" i="1" kern="1200" dirty="0" smtClean="0">
                <a:solidFill>
                  <a:schemeClr val="tx1"/>
                </a:solidFill>
                <a:latin typeface="+mn-lt"/>
                <a:ea typeface="+mn-ea"/>
                <a:cs typeface="+mn-cs"/>
              </a:rPr>
              <a:t>Roe v. Wade, </a:t>
            </a:r>
            <a:r>
              <a:rPr lang="en-US" sz="1200" kern="1200" dirty="0" smtClean="0">
                <a:solidFill>
                  <a:schemeClr val="tx1"/>
                </a:solidFill>
                <a:latin typeface="+mn-lt"/>
                <a:ea typeface="+mn-ea"/>
                <a:cs typeface="+mn-cs"/>
              </a:rPr>
              <a:t>410 U.S. 164-5 (1973).</a:t>
            </a:r>
          </a:p>
          <a:p>
            <a:r>
              <a:rPr lang="en-US" sz="1200" i="1" kern="1200" dirty="0" smtClean="0">
                <a:solidFill>
                  <a:schemeClr val="tx1"/>
                </a:solidFill>
                <a:latin typeface="+mn-lt"/>
                <a:ea typeface="+mn-ea"/>
                <a:cs typeface="+mn-cs"/>
              </a:rPr>
              <a:t>Doe v. Bolton</a:t>
            </a:r>
            <a:r>
              <a:rPr lang="en-US" sz="1200" kern="1200" dirty="0" smtClean="0">
                <a:solidFill>
                  <a:schemeClr val="tx1"/>
                </a:solidFill>
                <a:latin typeface="+mn-lt"/>
                <a:ea typeface="+mn-ea"/>
                <a:cs typeface="+mn-cs"/>
              </a:rPr>
              <a:t>, 410 U.S. 179, 192 (1973</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sng" dirty="0" smtClean="0">
                <a:hlinkClick r:id="rId3"/>
              </a:rPr>
              <a:t>http://www.youtube.com/watch?v=T_MUUvcvjEg</a:t>
            </a:r>
            <a:endParaRPr lang="en-US" sz="1200" dirty="0" smtClean="0"/>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4C3C09A-E5F4-4EF2-A2A6-C2E707A9DB9E}"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New methods of abortion have been created that further deny the humanity of the unborn, including the morning after pill, RU-486, and </a:t>
            </a:r>
            <a:r>
              <a:rPr lang="en-US" sz="1200" kern="1200" dirty="0" err="1" smtClean="0">
                <a:solidFill>
                  <a:schemeClr val="tx1"/>
                </a:solidFill>
                <a:latin typeface="+mn-lt"/>
                <a:ea typeface="+mn-ea"/>
                <a:cs typeface="+mn-cs"/>
              </a:rPr>
              <a:t>abortifacient</a:t>
            </a:r>
            <a:r>
              <a:rPr lang="en-US" sz="1200" kern="1200" dirty="0" smtClean="0">
                <a:solidFill>
                  <a:schemeClr val="tx1"/>
                </a:solidFill>
                <a:latin typeface="+mn-lt"/>
                <a:ea typeface="+mn-ea"/>
                <a:cs typeface="+mn-cs"/>
              </a:rPr>
              <a:t> contraceptives.  All of these are legal and end the life of a human being.  Most are marketed as contraception. </a:t>
            </a:r>
          </a:p>
          <a:p>
            <a:endParaRPr lang="en-US" sz="12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Some scientists have discovered that the unborn feel pain.  At 5 weeks, pain receptors are found around the mouth.  By 18 weeks, they are present throughout the body.</a:t>
            </a:r>
            <a:endParaRPr lang="en-US" sz="11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National Right to Life, </a:t>
            </a:r>
            <a:r>
              <a:rPr lang="en-US" sz="1200" i="1" kern="1200" dirty="0" smtClean="0">
                <a:solidFill>
                  <a:schemeClr val="tx1"/>
                </a:solidFill>
                <a:latin typeface="+mn-lt"/>
                <a:ea typeface="+mn-ea"/>
                <a:cs typeface="+mn-cs"/>
              </a:rPr>
              <a:t>Pain of the Unborn, </a:t>
            </a:r>
            <a:r>
              <a:rPr lang="en-US" sz="1200" kern="1200" dirty="0" smtClean="0">
                <a:solidFill>
                  <a:schemeClr val="tx1"/>
                </a:solidFill>
                <a:latin typeface="+mn-lt"/>
                <a:ea typeface="+mn-ea"/>
                <a:cs typeface="+mn-cs"/>
              </a:rPr>
              <a:t>http://www.nrlc.org/abortion/Fetal_Pain/FetalPain091604.pdf.</a:t>
            </a:r>
          </a:p>
          <a:p>
            <a:endParaRPr lang="en-US" sz="1200" kern="1200" dirty="0" smtClean="0">
              <a:solidFill>
                <a:schemeClr val="tx1"/>
              </a:solidFill>
              <a:latin typeface="+mn-lt"/>
              <a:ea typeface="+mn-ea"/>
              <a:cs typeface="+mn-cs"/>
            </a:endParaRPr>
          </a:p>
          <a:p>
            <a:endParaRPr lang="en-US" dirty="0" smtClean="0"/>
          </a:p>
          <a:p>
            <a:pPr lvl="2"/>
            <a:r>
              <a:rPr lang="en-US" sz="1200" kern="1200" dirty="0" smtClean="0">
                <a:solidFill>
                  <a:schemeClr val="tx1"/>
                </a:solidFill>
                <a:latin typeface="+mn-lt"/>
                <a:ea typeface="+mn-ea"/>
                <a:cs typeface="+mn-cs"/>
              </a:rPr>
              <a:t>Facts based on 2006 statistics (which should be roughly accurate today)</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There have been </a:t>
            </a:r>
            <a:r>
              <a:rPr lang="en-US" sz="1200" b="1" kern="1200" dirty="0" smtClean="0">
                <a:solidFill>
                  <a:schemeClr val="tx1"/>
                </a:solidFill>
                <a:latin typeface="+mn-lt"/>
                <a:ea typeface="+mn-ea"/>
                <a:cs typeface="+mn-cs"/>
              </a:rPr>
              <a:t>more than 52 million abortions </a:t>
            </a:r>
            <a:r>
              <a:rPr lang="en-US" sz="1200" kern="1200" dirty="0" smtClean="0">
                <a:solidFill>
                  <a:schemeClr val="tx1"/>
                </a:solidFill>
                <a:latin typeface="+mn-lt"/>
                <a:ea typeface="+mn-ea"/>
                <a:cs typeface="+mn-cs"/>
              </a:rPr>
              <a:t>since 1973.</a:t>
            </a:r>
          </a:p>
          <a:p>
            <a:pPr lvl="3"/>
            <a:r>
              <a:rPr lang="en-US" sz="1200" kern="1200" dirty="0" smtClean="0">
                <a:solidFill>
                  <a:schemeClr val="tx1"/>
                </a:solidFill>
                <a:latin typeface="+mn-lt"/>
                <a:ea typeface="+mn-ea"/>
                <a:cs typeface="+mn-cs"/>
              </a:rPr>
              <a:t>There were over </a:t>
            </a:r>
            <a:r>
              <a:rPr lang="en-US" sz="1200" b="1" kern="1200" dirty="0" smtClean="0">
                <a:solidFill>
                  <a:schemeClr val="tx1"/>
                </a:solidFill>
                <a:latin typeface="+mn-lt"/>
                <a:ea typeface="+mn-ea"/>
                <a:cs typeface="+mn-cs"/>
              </a:rPr>
              <a:t>1.2 million </a:t>
            </a:r>
            <a:r>
              <a:rPr lang="en-US" sz="1200" kern="1200" dirty="0" smtClean="0">
                <a:solidFill>
                  <a:schemeClr val="tx1"/>
                </a:solidFill>
                <a:latin typeface="+mn-lt"/>
                <a:ea typeface="+mn-ea"/>
                <a:cs typeface="+mn-cs"/>
              </a:rPr>
              <a:t>abortions in 2005.</a:t>
            </a:r>
          </a:p>
          <a:p>
            <a:pPr lvl="3"/>
            <a:r>
              <a:rPr lang="en-US" sz="1200" kern="1200" dirty="0" smtClean="0">
                <a:solidFill>
                  <a:schemeClr val="tx1"/>
                </a:solidFill>
                <a:latin typeface="+mn-lt"/>
                <a:ea typeface="+mn-ea"/>
                <a:cs typeface="+mn-cs"/>
              </a:rPr>
              <a:t>There were over </a:t>
            </a:r>
            <a:r>
              <a:rPr lang="en-US" sz="1200" b="1" kern="1200" dirty="0" smtClean="0">
                <a:solidFill>
                  <a:schemeClr val="tx1"/>
                </a:solidFill>
                <a:latin typeface="+mn-lt"/>
                <a:ea typeface="+mn-ea"/>
                <a:cs typeface="+mn-cs"/>
              </a:rPr>
              <a:t>3,300 abortions per day</a:t>
            </a:r>
            <a:r>
              <a:rPr lang="en-US" sz="1200" kern="1200" dirty="0" smtClean="0">
                <a:solidFill>
                  <a:schemeClr val="tx1"/>
                </a:solidFill>
                <a:latin typeface="+mn-lt"/>
                <a:ea typeface="+mn-ea"/>
                <a:cs typeface="+mn-cs"/>
              </a:rPr>
              <a:t>, 137 per hour, about </a:t>
            </a:r>
            <a:r>
              <a:rPr lang="en-US" sz="1200" b="1" kern="1200" dirty="0" smtClean="0">
                <a:solidFill>
                  <a:schemeClr val="tx1"/>
                </a:solidFill>
                <a:latin typeface="+mn-lt"/>
                <a:ea typeface="+mn-ea"/>
                <a:cs typeface="+mn-cs"/>
              </a:rPr>
              <a:t>one every 30 seconds </a:t>
            </a:r>
            <a:r>
              <a:rPr lang="en-US" sz="1200" kern="1200" dirty="0" smtClean="0">
                <a:solidFill>
                  <a:schemeClr val="tx1"/>
                </a:solidFill>
                <a:latin typeface="+mn-lt"/>
                <a:ea typeface="+mn-ea"/>
                <a:cs typeface="+mn-cs"/>
              </a:rPr>
              <a:t>in 2005.</a:t>
            </a:r>
          </a:p>
          <a:p>
            <a:pPr lvl="3"/>
            <a:r>
              <a:rPr lang="en-US" sz="1200" kern="1200" dirty="0" smtClean="0">
                <a:solidFill>
                  <a:schemeClr val="tx1"/>
                </a:solidFill>
                <a:latin typeface="+mn-lt"/>
                <a:ea typeface="+mn-ea"/>
                <a:cs typeface="+mn-cs"/>
              </a:rPr>
              <a:t>For every </a:t>
            </a:r>
            <a:r>
              <a:rPr lang="en-US" sz="1200" b="1" kern="1200" dirty="0" smtClean="0">
                <a:solidFill>
                  <a:schemeClr val="tx1"/>
                </a:solidFill>
                <a:latin typeface="+mn-lt"/>
                <a:ea typeface="+mn-ea"/>
                <a:cs typeface="+mn-cs"/>
              </a:rPr>
              <a:t>1,000 live births, there were 236 abortions in 2006.</a:t>
            </a:r>
            <a:endParaRPr lang="en-US" sz="12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There were </a:t>
            </a:r>
            <a:r>
              <a:rPr lang="en-US" sz="1200" b="1" kern="1200" dirty="0" smtClean="0">
                <a:solidFill>
                  <a:schemeClr val="tx1"/>
                </a:solidFill>
                <a:latin typeface="+mn-lt"/>
                <a:ea typeface="+mn-ea"/>
                <a:cs typeface="+mn-cs"/>
              </a:rPr>
              <a:t>more than 95,000 second and third trimester </a:t>
            </a:r>
            <a:r>
              <a:rPr lang="en-US" sz="1200" kern="1200" dirty="0" smtClean="0">
                <a:solidFill>
                  <a:schemeClr val="tx1"/>
                </a:solidFill>
                <a:latin typeface="+mn-lt"/>
                <a:ea typeface="+mn-ea"/>
                <a:cs typeface="+mn-cs"/>
              </a:rPr>
              <a:t>abortions in 2006. </a:t>
            </a:r>
          </a:p>
          <a:p>
            <a:pPr lvl="3"/>
            <a:r>
              <a:rPr lang="en-US" sz="1200" b="1" kern="1200" dirty="0" smtClean="0">
                <a:solidFill>
                  <a:schemeClr val="tx1"/>
                </a:solidFill>
                <a:latin typeface="+mn-lt"/>
                <a:ea typeface="+mn-ea"/>
                <a:cs typeface="+mn-cs"/>
              </a:rPr>
              <a:t>The number of children aborted </a:t>
            </a:r>
            <a:r>
              <a:rPr lang="en-US" sz="1200" b="1" i="1" kern="1200" dirty="0" smtClean="0">
                <a:solidFill>
                  <a:schemeClr val="tx1"/>
                </a:solidFill>
                <a:latin typeface="+mn-lt"/>
                <a:ea typeface="+mn-ea"/>
                <a:cs typeface="+mn-cs"/>
              </a:rPr>
              <a:t>each year </a:t>
            </a:r>
            <a:r>
              <a:rPr lang="en-US" sz="1200" b="1" kern="1200" dirty="0" smtClean="0">
                <a:solidFill>
                  <a:schemeClr val="tx1"/>
                </a:solidFill>
                <a:latin typeface="+mn-lt"/>
                <a:ea typeface="+mn-ea"/>
                <a:cs typeface="+mn-cs"/>
              </a:rPr>
              <a:t>nearly equals the number of Americans deaths in the Revolutionary War, the Civil War, World Wars I and II, the Korean, Vietnam, and Persian Gulf Wars </a:t>
            </a:r>
            <a:r>
              <a:rPr lang="en-US" sz="1200" b="1" i="1" kern="1200" dirty="0" smtClean="0">
                <a:solidFill>
                  <a:schemeClr val="tx1"/>
                </a:solidFill>
                <a:latin typeface="+mn-lt"/>
                <a:ea typeface="+mn-ea"/>
                <a:cs typeface="+mn-cs"/>
              </a:rPr>
              <a:t>combined</a:t>
            </a:r>
            <a:r>
              <a:rPr lang="en-US" sz="1200" b="1"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Less than 4% of abortions are committed in cases of rape and incest.</a:t>
            </a:r>
            <a:endParaRPr lang="en-US" sz="11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National Right to Life, The Basics: A compilation of recent and noteworthy information on the abortion issue,</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http://www.nrlc.org/Factsheets/FS09_TheBasics.pdf.</a:t>
            </a:r>
            <a:endParaRPr lang="en-US" sz="16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National Right to Life, The Basics: A compilation of recent and noteworthy information on the abortion issue,</a:t>
            </a:r>
            <a:r>
              <a:rPr lang="en-US" sz="1200" b="1"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http://www.nrlc.org/Factsheets/FS09_TheBasics.pdf.</a:t>
            </a:r>
          </a:p>
          <a:p>
            <a:pPr lvl="2"/>
            <a:endParaRPr lang="en-US" sz="12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40 </a:t>
            </a:r>
            <a:r>
              <a:rPr lang="en-US" sz="1200" kern="1200" dirty="0" smtClean="0">
                <a:solidFill>
                  <a:schemeClr val="tx1"/>
                </a:solidFill>
                <a:latin typeface="+mn-lt"/>
                <a:ea typeface="+mn-ea"/>
                <a:cs typeface="+mn-cs"/>
              </a:rPr>
              <a:t>second pro-life advertisement video, “Imagine the Potential”: http://www.catholicvote.org/index.php?/site/viewVideo/&amp;videoId=V2CaBR3z85c</a:t>
            </a:r>
            <a:endParaRPr lang="en-US" sz="11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National Right to Life, </a:t>
            </a:r>
            <a:r>
              <a:rPr lang="en-US" sz="1200" i="1" kern="1200" dirty="0" smtClean="0">
                <a:solidFill>
                  <a:schemeClr val="tx1"/>
                </a:solidFill>
                <a:latin typeface="+mn-lt"/>
                <a:ea typeface="+mn-ea"/>
                <a:cs typeface="+mn-cs"/>
              </a:rPr>
              <a:t>Why to Women Have Abortions?, </a:t>
            </a:r>
            <a:r>
              <a:rPr lang="en-US" sz="1200" kern="1200" dirty="0" smtClean="0">
                <a:solidFill>
                  <a:schemeClr val="tx1"/>
                </a:solidFill>
                <a:latin typeface="+mn-lt"/>
                <a:ea typeface="+mn-ea"/>
                <a:cs typeface="+mn-cs"/>
              </a:rPr>
              <a:t>http://www.nrlc.org/ABORTION/facts/reasonsabortions.html.</a:t>
            </a:r>
          </a:p>
          <a:p>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4C3C09A-E5F4-4EF2-A2A6-C2E707A9DB9E}"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r>
              <a:rPr lang="en-US" sz="1200" kern="1200" dirty="0" smtClean="0">
                <a:solidFill>
                  <a:schemeClr val="tx1"/>
                </a:solidFill>
                <a:latin typeface="+mn-lt"/>
                <a:ea typeface="+mn-ea"/>
                <a:cs typeface="+mn-cs"/>
              </a:rPr>
              <a:t>Well over one million abortions are performed each year across the country.  Millions more are committed throughout the world.</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Planned Parenthood</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Nation’s largest abortion provider, providing 24% of abortions in the United States in 2006</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Margaret Sanger, </a:t>
            </a:r>
            <a:r>
              <a:rPr lang="en-US" sz="1200" kern="1200" dirty="0" err="1" smtClean="0">
                <a:solidFill>
                  <a:schemeClr val="tx1"/>
                </a:solidFill>
                <a:latin typeface="+mn-lt"/>
                <a:ea typeface="+mn-ea"/>
                <a:cs typeface="+mn-cs"/>
              </a:rPr>
              <a:t>foundress</a:t>
            </a:r>
            <a:r>
              <a:rPr lang="en-US" sz="1200" kern="1200" dirty="0" smtClean="0">
                <a:solidFill>
                  <a:schemeClr val="tx1"/>
                </a:solidFill>
                <a:latin typeface="+mn-lt"/>
                <a:ea typeface="+mn-ea"/>
                <a:cs typeface="+mn-cs"/>
              </a:rPr>
              <a:t> of Planned Parenthood</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"More children from the fit, less from the unfit -- that is the chief aim of birth control."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 </a:t>
            </a:r>
            <a:endParaRPr lang="en-US" sz="11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National Right to Life, </a:t>
            </a:r>
            <a:r>
              <a:rPr lang="en-US" sz="1200" i="1" kern="1200" dirty="0" smtClean="0">
                <a:solidFill>
                  <a:schemeClr val="tx1"/>
                </a:solidFill>
                <a:latin typeface="+mn-lt"/>
                <a:ea typeface="+mn-ea"/>
                <a:cs typeface="+mn-cs"/>
              </a:rPr>
              <a:t>Planned Parenthood</a:t>
            </a:r>
            <a:r>
              <a:rPr lang="en-US" sz="1200" kern="1200" dirty="0" smtClean="0">
                <a:solidFill>
                  <a:schemeClr val="tx1"/>
                </a:solidFill>
                <a:latin typeface="+mn-lt"/>
                <a:ea typeface="+mn-ea"/>
                <a:cs typeface="+mn-cs"/>
              </a:rPr>
              <a:t>, http://www.nrlc.org/Factsheets/PPabortionFSrev.pdf.</a:t>
            </a:r>
          </a:p>
          <a:p>
            <a:r>
              <a:rPr lang="en-US" sz="1200" i="1" kern="1200" dirty="0" smtClean="0">
                <a:solidFill>
                  <a:schemeClr val="tx1"/>
                </a:solidFill>
                <a:latin typeface="+mn-lt"/>
                <a:ea typeface="+mn-ea"/>
                <a:cs typeface="+mn-cs"/>
              </a:rPr>
              <a:t>Birth Control Review</a:t>
            </a:r>
            <a:r>
              <a:rPr lang="en-US" sz="1200" kern="1200" dirty="0" smtClean="0">
                <a:solidFill>
                  <a:schemeClr val="tx1"/>
                </a:solidFill>
                <a:latin typeface="+mn-lt"/>
                <a:ea typeface="+mn-ea"/>
                <a:cs typeface="+mn-cs"/>
              </a:rPr>
              <a:t>, May 1919, p. 12</a:t>
            </a:r>
          </a:p>
          <a:p>
            <a:endParaRPr lang="en-US" dirty="0"/>
          </a:p>
        </p:txBody>
      </p:sp>
      <p:sp>
        <p:nvSpPr>
          <p:cNvPr id="4" name="Slide Number Placeholder 3"/>
          <p:cNvSpPr>
            <a:spLocks noGrp="1"/>
          </p:cNvSpPr>
          <p:nvPr>
            <p:ph type="sldNum" sz="quarter" idx="10"/>
          </p:nvPr>
        </p:nvSpPr>
        <p:spPr/>
        <p:txBody>
          <a:bodyPr/>
          <a:lstStyle/>
          <a:p>
            <a:fld id="{64C3C09A-E5F4-4EF2-A2A6-C2E707A9DB9E}"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lvl="2"/>
            <a:r>
              <a:rPr lang="en-US" u="sng" dirty="0" smtClean="0">
                <a:hlinkClick r:id="rId3"/>
              </a:rPr>
              <a:t>http://www.rachelsvineyard.org/video/index.aspx</a:t>
            </a:r>
            <a:r>
              <a:rPr lang="en-US" dirty="0" smtClean="0"/>
              <a:t> </a:t>
            </a:r>
            <a:endParaRPr lang="en-US" sz="12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½ </a:t>
            </a:r>
            <a:r>
              <a:rPr lang="en-US" sz="1200" kern="1200" dirty="0" smtClean="0">
                <a:solidFill>
                  <a:schemeClr val="tx1"/>
                </a:solidFill>
                <a:latin typeface="+mn-lt"/>
                <a:ea typeface="+mn-ea"/>
                <a:cs typeface="+mn-cs"/>
              </a:rPr>
              <a:t>of all abortions are committed on women under 25 years old</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43% of women will have at least 1 abortion by the age of 45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70% of women choosing abortion believe that abortion is morally wrong. They are choosing against their consciences because of some pressure, from others or circumstances, which make them feel they have no other choice</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Symptoms of post-abortion stress include:</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Bouts of crying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Depression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Guilt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Inability to forgive oneself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Intense grief / sadness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Anger / rage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Emotional numbness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Sexual problems or promiscuity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Eating disorders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Lowered self esteem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Drug and alcohol abuse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Nightmares and sleep disturbances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Suicidal urges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Difficulty with relationships</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Difficulty bonding with subsequent children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Anxiety and panic attacks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Flashbacks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Multiple abortions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Pattern of repeat crisis pregnancy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Discomfort around babies or pregnant women </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Fear / ambivalence of pregnancy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Watching their parents experience these symptoms affect parents’ born children as well.</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4 ½ or 7 minute Rachel’s Vineyard video: </a:t>
            </a:r>
            <a:r>
              <a:rPr lang="en-US" sz="1200" u="sng" kern="1200" dirty="0" smtClean="0">
                <a:solidFill>
                  <a:schemeClr val="tx1"/>
                </a:solidFill>
                <a:latin typeface="+mn-lt"/>
                <a:ea typeface="+mn-ea"/>
                <a:cs typeface="+mn-cs"/>
                <a:hlinkClick r:id="rId3"/>
              </a:rPr>
              <a:t>http://www.rachelsvineyard.org/video/index.aspx</a:t>
            </a:r>
            <a:r>
              <a:rPr lang="en-US" sz="1200" kern="1200" dirty="0" smtClean="0">
                <a:solidFill>
                  <a:schemeClr val="tx1"/>
                </a:solidFill>
                <a:latin typeface="+mn-lt"/>
                <a:ea typeface="+mn-ea"/>
                <a:cs typeface="+mn-cs"/>
              </a:rPr>
              <a:t>.  Scroll down to “How to Save a Life.”  If you are running low on time, stop the video after the first song.  The second plays during testimonies of post-abortion healing.</a:t>
            </a:r>
            <a:endParaRPr lang="en-US" sz="11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Alan </a:t>
            </a:r>
            <a:r>
              <a:rPr lang="en-US" sz="1200" kern="1200" dirty="0" err="1" smtClean="0">
                <a:solidFill>
                  <a:schemeClr val="tx1"/>
                </a:solidFill>
                <a:latin typeface="+mn-lt"/>
                <a:ea typeface="+mn-ea"/>
                <a:cs typeface="+mn-cs"/>
              </a:rPr>
              <a:t>Guttmacher</a:t>
            </a:r>
            <a:r>
              <a:rPr lang="en-US" sz="1200" kern="1200" dirty="0" smtClean="0">
                <a:solidFill>
                  <a:schemeClr val="tx1"/>
                </a:solidFill>
                <a:latin typeface="+mn-lt"/>
                <a:ea typeface="+mn-ea"/>
                <a:cs typeface="+mn-cs"/>
              </a:rPr>
              <a:t> Institute, </a:t>
            </a:r>
            <a:r>
              <a:rPr lang="en-US" sz="1200" i="1" kern="1200" dirty="0" smtClean="0">
                <a:solidFill>
                  <a:schemeClr val="tx1"/>
                </a:solidFill>
                <a:latin typeface="+mn-lt"/>
                <a:ea typeface="+mn-ea"/>
                <a:cs typeface="+mn-cs"/>
              </a:rPr>
              <a:t>Facts on Induced Abortion in the United States, </a:t>
            </a:r>
            <a:r>
              <a:rPr lang="en-US" sz="1200" kern="1200" dirty="0" smtClean="0">
                <a:solidFill>
                  <a:schemeClr val="tx1"/>
                </a:solidFill>
                <a:latin typeface="+mn-lt"/>
                <a:ea typeface="+mn-ea"/>
                <a:cs typeface="+mn-cs"/>
              </a:rPr>
              <a:t>http://www.guttmacher.org/pubs/fb_induced_abortion.html.</a:t>
            </a:r>
          </a:p>
          <a:p>
            <a:r>
              <a:rPr lang="en-US" sz="1200" i="1" kern="1200" dirty="0" smtClean="0">
                <a:solidFill>
                  <a:schemeClr val="tx1"/>
                </a:solidFill>
                <a:latin typeface="+mn-lt"/>
                <a:ea typeface="+mn-ea"/>
                <a:cs typeface="+mn-cs"/>
              </a:rPr>
              <a:t>The Jericho Plan: Breaking Down the Walls Which Prevent Post-Abortion Healing</a:t>
            </a:r>
            <a:r>
              <a:rPr lang="en-US" sz="1200" kern="1200" dirty="0" smtClean="0">
                <a:solidFill>
                  <a:schemeClr val="tx1"/>
                </a:solidFill>
                <a:latin typeface="+mn-lt"/>
                <a:ea typeface="+mn-ea"/>
                <a:cs typeface="+mn-cs"/>
              </a:rPr>
              <a:t>, by David C. Reardon. Springfield, IL: Acorn Books, 1996</a:t>
            </a:r>
          </a:p>
          <a:p>
            <a:r>
              <a:rPr lang="en-US" sz="1200" i="1" kern="1200" dirty="0" smtClean="0">
                <a:solidFill>
                  <a:schemeClr val="tx1"/>
                </a:solidFill>
                <a:latin typeface="+mn-lt"/>
                <a:ea typeface="+mn-ea"/>
                <a:cs typeface="+mn-cs"/>
              </a:rPr>
              <a:t>The Jericho Plan: Breaking Down the Walls Which Prevent Post-Abortion Healing</a:t>
            </a:r>
            <a:r>
              <a:rPr lang="en-US" sz="1200" kern="1200" dirty="0" smtClean="0">
                <a:solidFill>
                  <a:schemeClr val="tx1"/>
                </a:solidFill>
                <a:latin typeface="+mn-lt"/>
                <a:ea typeface="+mn-ea"/>
                <a:cs typeface="+mn-cs"/>
              </a:rPr>
              <a:t>, by David C. Reardon. Springfield, IL: Acorn Books, 1996</a:t>
            </a:r>
          </a:p>
          <a:p>
            <a:endParaRPr lang="en-US" dirty="0"/>
          </a:p>
        </p:txBody>
      </p:sp>
      <p:sp>
        <p:nvSpPr>
          <p:cNvPr id="4" name="Slide Number Placeholder 3"/>
          <p:cNvSpPr>
            <a:spLocks noGrp="1"/>
          </p:cNvSpPr>
          <p:nvPr>
            <p:ph type="sldNum" sz="quarter" idx="10"/>
          </p:nvPr>
        </p:nvSpPr>
        <p:spPr/>
        <p:txBody>
          <a:bodyPr/>
          <a:lstStyle/>
          <a:p>
            <a:fld id="{64C3C09A-E5F4-4EF2-A2A6-C2E707A9DB9E}"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Brainstorm 3 ways in which you personally have been affected by </a:t>
            </a:r>
            <a:r>
              <a:rPr lang="en-US" sz="1200" i="1" kern="1200" dirty="0" smtClean="0">
                <a:solidFill>
                  <a:schemeClr val="tx1"/>
                </a:solidFill>
                <a:latin typeface="+mn-lt"/>
                <a:ea typeface="+mn-ea"/>
                <a:cs typeface="+mn-cs"/>
              </a:rPr>
              <a:t>Roe v. Wade</a:t>
            </a:r>
            <a:r>
              <a:rPr lang="en-US" sz="1200" kern="1200" dirty="0" smtClean="0">
                <a:solidFill>
                  <a:schemeClr val="tx1"/>
                </a:solidFill>
                <a:latin typeface="+mn-lt"/>
                <a:ea typeface="+mn-ea"/>
                <a:cs typeface="+mn-cs"/>
              </a:rPr>
              <a:t> and 3 ways you can respond, building a culture of life</a:t>
            </a:r>
            <a:r>
              <a:rPr lang="en-US" sz="1200" i="1"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Invite students to share with the class if they wish.</a:t>
            </a:r>
          </a:p>
          <a:p>
            <a:endParaRPr lang="en-US" dirty="0"/>
          </a:p>
        </p:txBody>
      </p:sp>
      <p:sp>
        <p:nvSpPr>
          <p:cNvPr id="4" name="Slide Number Placeholder 3"/>
          <p:cNvSpPr>
            <a:spLocks noGrp="1"/>
          </p:cNvSpPr>
          <p:nvPr>
            <p:ph type="sldNum" sz="quarter" idx="10"/>
          </p:nvPr>
        </p:nvSpPr>
        <p:spPr/>
        <p:txBody>
          <a:bodyPr/>
          <a:lstStyle/>
          <a:p>
            <a:fld id="{64C3C09A-E5F4-4EF2-A2A6-C2E707A9DB9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960968EE-86CA-449F-8549-3EF1F7B33F10}" type="datetimeFigureOut">
              <a:rPr lang="en-US" smtClean="0"/>
              <a:pPr/>
              <a:t>5/2/2011</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E216697-C399-4825-BEC2-0BA4DF0C54A0}"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E216697-C399-4825-BEC2-0BA4DF0C54A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E216697-C399-4825-BEC2-0BA4DF0C54A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E216697-C399-4825-BEC2-0BA4DF0C54A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960968EE-86CA-449F-8549-3EF1F7B33F10}" type="datetimeFigureOut">
              <a:rPr lang="en-US" smtClean="0"/>
              <a:pPr/>
              <a:t>5/2/2011</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E216697-C399-4825-BEC2-0BA4DF0C54A0}"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9E216697-C399-4825-BEC2-0BA4DF0C54A0}"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9E216697-C399-4825-BEC2-0BA4DF0C54A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E216697-C399-4825-BEC2-0BA4DF0C54A0}"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60968EE-86CA-449F-8549-3EF1F7B33F10}" type="datetimeFigureOut">
              <a:rPr lang="en-US" smtClean="0"/>
              <a:pPr/>
              <a:t>5/2/2011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E216697-C399-4825-BEC2-0BA4DF0C54A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960968EE-86CA-449F-8549-3EF1F7B33F10}" type="datetimeFigureOut">
              <a:rPr lang="en-US" smtClean="0"/>
              <a:pPr/>
              <a:t>5/2/2011</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E216697-C399-4825-BEC2-0BA4DF0C54A0}"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960968EE-86CA-449F-8549-3EF1F7B33F10}" type="datetimeFigureOut">
              <a:rPr lang="en-US" smtClean="0"/>
              <a:pPr/>
              <a:t>5/2/2011</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E216697-C399-4825-BEC2-0BA4DF0C54A0}"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960968EE-86CA-449F-8549-3EF1F7B33F10}" type="datetimeFigureOut">
              <a:rPr lang="en-US" smtClean="0"/>
              <a:pPr/>
              <a:t>5/2/2011</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E216697-C399-4825-BEC2-0BA4DF0C54A0}"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T_MUUvcvjE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rachelsvineyard.org/video/index.asp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Roe v. </a:t>
            </a:r>
            <a:r>
              <a:rPr lang="en-US" dirty="0" smtClean="0"/>
              <a:t>Wade (1973)</a:t>
            </a:r>
            <a:endParaRPr lang="en-US" dirty="0"/>
          </a:p>
        </p:txBody>
      </p:sp>
      <p:sp>
        <p:nvSpPr>
          <p:cNvPr id="3" name="Subtitle 2"/>
          <p:cNvSpPr>
            <a:spLocks noGrp="1"/>
          </p:cNvSpPr>
          <p:nvPr>
            <p:ph type="subTitle" idx="1"/>
          </p:nvPr>
        </p:nvSpPr>
        <p:spPr/>
        <p:txBody>
          <a:bodyPr/>
          <a:lstStyle/>
          <a:p>
            <a:r>
              <a:rPr lang="en-US" sz="2400" dirty="0" smtClean="0"/>
              <a:t>Legalized abortion in the United States</a:t>
            </a:r>
            <a:endParaRPr lang="en-US" sz="2400" dirty="0"/>
          </a:p>
        </p:txBody>
      </p:sp>
      <p:pic>
        <p:nvPicPr>
          <p:cNvPr id="4" name="Picture 3" descr="supreme court.jpg"/>
          <p:cNvPicPr>
            <a:picLocks noChangeAspect="1"/>
          </p:cNvPicPr>
          <p:nvPr/>
        </p:nvPicPr>
        <p:blipFill>
          <a:blip r:embed="rId2" cstate="print"/>
          <a:stretch>
            <a:fillRect/>
          </a:stretch>
        </p:blipFill>
        <p:spPr>
          <a:xfrm>
            <a:off x="4572000" y="3505200"/>
            <a:ext cx="3962400" cy="29718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3600" dirty="0" smtClean="0"/>
              <a:t>Each and every human life is valuable </a:t>
            </a:r>
          </a:p>
          <a:p>
            <a:pPr algn="ctr">
              <a:buNone/>
            </a:pPr>
            <a:r>
              <a:rPr lang="en-US" sz="3600" dirty="0" smtClean="0"/>
              <a:t>from the moment of conception.</a:t>
            </a:r>
          </a:p>
          <a:p>
            <a:pPr algn="ctr">
              <a:buNone/>
            </a:pPr>
            <a:endParaRPr lang="en-US" sz="3600" dirty="0" smtClean="0"/>
          </a:p>
          <a:p>
            <a:pPr algn="ctr">
              <a:buNone/>
            </a:pPr>
            <a:endParaRPr lang="en-US" sz="3600" dirty="0" smtClean="0"/>
          </a:p>
          <a:p>
            <a:pPr algn="ctr">
              <a:buNone/>
            </a:pPr>
            <a:r>
              <a:rPr lang="en-US" sz="3600" dirty="0" smtClean="0"/>
              <a:t>We are </a:t>
            </a:r>
            <a:r>
              <a:rPr lang="en-US" sz="3600" i="1" dirty="0" smtClean="0"/>
              <a:t>all</a:t>
            </a:r>
            <a:r>
              <a:rPr lang="en-US" sz="3600" dirty="0" smtClean="0"/>
              <a:t> responsible for </a:t>
            </a:r>
          </a:p>
          <a:p>
            <a:pPr algn="ctr">
              <a:buNone/>
            </a:pPr>
            <a:r>
              <a:rPr lang="en-US" sz="3600" dirty="0" smtClean="0"/>
              <a:t>building a culture of life.</a:t>
            </a:r>
          </a:p>
          <a:p>
            <a:pPr algn="ctr"/>
            <a:endParaRPr lang="en-US" dirty="0" smtClean="0"/>
          </a:p>
          <a:p>
            <a:pPr algn="ct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Facts about the Preborn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From the moment of conception, all 46 chromosomes are present, gender is determined, and a new unrepeatable human being comes into the world.</a:t>
            </a:r>
          </a:p>
          <a:p>
            <a:pPr>
              <a:buNone/>
            </a:pPr>
            <a:r>
              <a:rPr lang="en-US" dirty="0" smtClean="0"/>
              <a:t> </a:t>
            </a:r>
          </a:p>
          <a:p>
            <a:pPr>
              <a:buNone/>
            </a:pPr>
            <a:r>
              <a:rPr lang="en-US" dirty="0" smtClean="0"/>
              <a:t>By the third week, the heart begins to beat.</a:t>
            </a:r>
          </a:p>
          <a:p>
            <a:pPr>
              <a:buNone/>
            </a:pPr>
            <a:r>
              <a:rPr lang="en-US" dirty="0" smtClean="0"/>
              <a:t> </a:t>
            </a:r>
          </a:p>
          <a:p>
            <a:pPr>
              <a:buNone/>
            </a:pPr>
            <a:r>
              <a:rPr lang="en-US" dirty="0" smtClean="0"/>
              <a:t>				Brain </a:t>
            </a:r>
            <a:r>
              <a:rPr lang="en-US" dirty="0" smtClean="0"/>
              <a:t>waves can be recorded </a:t>
            </a:r>
            <a:r>
              <a:rPr lang="en-US" dirty="0" smtClean="0"/>
              <a:t>			in </a:t>
            </a:r>
            <a:r>
              <a:rPr lang="en-US" dirty="0" smtClean="0"/>
              <a:t>the second month.</a:t>
            </a:r>
          </a:p>
          <a:p>
            <a:pPr>
              <a:buNone/>
            </a:pPr>
            <a:r>
              <a:rPr lang="en-US" dirty="0" smtClean="0"/>
              <a:t> </a:t>
            </a:r>
          </a:p>
          <a:p>
            <a:pPr>
              <a:buNone/>
            </a:pPr>
            <a:r>
              <a:rPr lang="en-US" dirty="0" smtClean="0"/>
              <a:t>				By </a:t>
            </a:r>
            <a:r>
              <a:rPr lang="en-US" dirty="0" smtClean="0"/>
              <a:t>eight weeks, all body systems </a:t>
            </a:r>
            <a:r>
              <a:rPr lang="en-US" dirty="0" smtClean="0"/>
              <a:t>		are </a:t>
            </a:r>
            <a:r>
              <a:rPr lang="en-US" dirty="0" smtClean="0"/>
              <a:t>present.</a:t>
            </a:r>
          </a:p>
          <a:p>
            <a:pPr>
              <a:buNone/>
            </a:pPr>
            <a:endParaRPr lang="en-US" dirty="0" smtClean="0"/>
          </a:p>
          <a:p>
            <a:pPr>
              <a:buNone/>
            </a:pPr>
            <a:endParaRPr lang="en-US" dirty="0" smtClean="0"/>
          </a:p>
          <a:p>
            <a:pPr>
              <a:buNone/>
            </a:pPr>
            <a:endParaRPr lang="en-US" dirty="0" smtClean="0"/>
          </a:p>
          <a:p>
            <a:endParaRPr lang="en-US" dirty="0"/>
          </a:p>
        </p:txBody>
      </p:sp>
      <p:pic>
        <p:nvPicPr>
          <p:cNvPr id="4" name="Picture 3" descr="baby steps dvd.png"/>
          <p:cNvPicPr>
            <a:picLocks noChangeAspect="1"/>
          </p:cNvPicPr>
          <p:nvPr/>
        </p:nvPicPr>
        <p:blipFill>
          <a:blip r:embed="rId3" cstate="print"/>
          <a:srcRect r="75263"/>
          <a:stretch>
            <a:fillRect/>
          </a:stretch>
        </p:blipFill>
        <p:spPr>
          <a:xfrm>
            <a:off x="304800" y="4267200"/>
            <a:ext cx="2775586" cy="2362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Facts about </a:t>
            </a:r>
            <a:r>
              <a:rPr lang="en-US" i="1" dirty="0" smtClean="0"/>
              <a:t>Roe</a:t>
            </a:r>
            <a:endParaRPr lang="en-US" dirty="0"/>
          </a:p>
        </p:txBody>
      </p:sp>
      <p:sp>
        <p:nvSpPr>
          <p:cNvPr id="3" name="Content Placeholder 2"/>
          <p:cNvSpPr>
            <a:spLocks noGrp="1"/>
          </p:cNvSpPr>
          <p:nvPr>
            <p:ph idx="1"/>
          </p:nvPr>
        </p:nvSpPr>
        <p:spPr>
          <a:xfrm>
            <a:off x="457200" y="1646236"/>
            <a:ext cx="8229600" cy="4983163"/>
          </a:xfrm>
        </p:spPr>
        <p:txBody>
          <a:bodyPr>
            <a:normAutofit fontScale="40000" lnSpcReduction="20000"/>
          </a:bodyPr>
          <a:lstStyle/>
          <a:p>
            <a:pPr>
              <a:buNone/>
            </a:pPr>
            <a:r>
              <a:rPr lang="en-US" i="1" dirty="0" smtClean="0"/>
              <a:t> </a:t>
            </a:r>
            <a:endParaRPr lang="en-US" dirty="0" smtClean="0"/>
          </a:p>
          <a:p>
            <a:pPr>
              <a:buNone/>
            </a:pPr>
            <a:endParaRPr lang="en-US" sz="3800" i="1" dirty="0" smtClean="0"/>
          </a:p>
          <a:p>
            <a:pPr>
              <a:buNone/>
            </a:pPr>
            <a:r>
              <a:rPr lang="en-US" sz="6500" i="1" dirty="0" smtClean="0"/>
              <a:t>Roe v. Wade</a:t>
            </a:r>
            <a:r>
              <a:rPr lang="en-US" sz="6500" dirty="0" smtClean="0"/>
              <a:t> legalized the killing of the unborn in the United States at any time for any reason.  </a:t>
            </a:r>
          </a:p>
          <a:p>
            <a:pPr>
              <a:buNone/>
            </a:pPr>
            <a:r>
              <a:rPr lang="en-US" sz="5100" dirty="0" smtClean="0"/>
              <a:t> </a:t>
            </a:r>
          </a:p>
          <a:p>
            <a:pPr>
              <a:buNone/>
            </a:pPr>
            <a:r>
              <a:rPr lang="en-US" sz="6500" dirty="0" smtClean="0"/>
              <a:t>Since </a:t>
            </a:r>
            <a:r>
              <a:rPr lang="en-US" sz="6500" i="1" dirty="0" smtClean="0"/>
              <a:t>Roe v. Wade, </a:t>
            </a:r>
            <a:r>
              <a:rPr lang="en-US" sz="6500" dirty="0" smtClean="0"/>
              <a:t>roughly 50 million unborn Americans have been killed and their parents forever harmed.  That decision and its ramifications are part of the culture of death.</a:t>
            </a:r>
          </a:p>
          <a:p>
            <a:pPr>
              <a:buNone/>
            </a:pPr>
            <a:r>
              <a:rPr lang="en-US" sz="5100" dirty="0" smtClean="0"/>
              <a:t>  	</a:t>
            </a:r>
            <a:r>
              <a:rPr lang="en-US" sz="3000" dirty="0" smtClean="0"/>
              <a:t>Alan </a:t>
            </a:r>
            <a:r>
              <a:rPr lang="en-US" sz="3000" dirty="0" err="1" smtClean="0"/>
              <a:t>Guttmacher</a:t>
            </a:r>
            <a:r>
              <a:rPr lang="en-US" sz="3000" dirty="0" smtClean="0"/>
              <a:t> Institute, </a:t>
            </a:r>
            <a:r>
              <a:rPr lang="en-US" sz="3000" i="1" dirty="0" smtClean="0"/>
              <a:t>Facts on Induced Abortion in the United States.</a:t>
            </a:r>
            <a:endParaRPr lang="en-US" sz="3000" dirty="0" smtClean="0"/>
          </a:p>
          <a:p>
            <a:pPr>
              <a:buNone/>
            </a:pPr>
            <a:endParaRPr lang="en-US" sz="5100" dirty="0" smtClean="0"/>
          </a:p>
          <a:p>
            <a:pPr>
              <a:buNone/>
            </a:pPr>
            <a:r>
              <a:rPr lang="en-US" sz="6500" dirty="0" smtClean="0"/>
              <a:t>Norma </a:t>
            </a:r>
            <a:r>
              <a:rPr lang="en-US" sz="6500" dirty="0" err="1" smtClean="0"/>
              <a:t>McCorvey</a:t>
            </a:r>
            <a:r>
              <a:rPr lang="en-US" sz="6500" dirty="0" smtClean="0"/>
              <a:t>, </a:t>
            </a:r>
            <a:r>
              <a:rPr lang="en-US" sz="6500" dirty="0" smtClean="0"/>
              <a:t>“Roe,” now </a:t>
            </a:r>
            <a:r>
              <a:rPr lang="en-US" sz="6500" dirty="0" smtClean="0"/>
              <a:t>regrets </a:t>
            </a:r>
            <a:endParaRPr lang="en-US" sz="6500" dirty="0" smtClean="0"/>
          </a:p>
          <a:p>
            <a:pPr>
              <a:buNone/>
            </a:pPr>
            <a:r>
              <a:rPr lang="en-US" sz="6500" dirty="0" smtClean="0"/>
              <a:t>	</a:t>
            </a:r>
            <a:r>
              <a:rPr lang="en-US" sz="6500" dirty="0" smtClean="0"/>
              <a:t>her </a:t>
            </a:r>
            <a:r>
              <a:rPr lang="en-US" sz="6500" dirty="0" smtClean="0"/>
              <a:t>involvement in the </a:t>
            </a:r>
            <a:r>
              <a:rPr lang="en-US" sz="6500" dirty="0" smtClean="0"/>
              <a:t>case</a:t>
            </a:r>
            <a:r>
              <a:rPr lang="en-US" sz="6500" dirty="0" smtClean="0"/>
              <a:t>.</a:t>
            </a:r>
          </a:p>
          <a:p>
            <a:pPr>
              <a:buNone/>
            </a:pPr>
            <a:endParaRPr lang="en-US" sz="1600" u="sng" dirty="0" smtClean="0">
              <a:hlinkClick r:id="rId3"/>
            </a:endParaRPr>
          </a:p>
          <a:p>
            <a:pPr>
              <a:buNone/>
            </a:pPr>
            <a:endParaRPr lang="en-US" sz="3600" u="sng" dirty="0" smtClean="0">
              <a:hlinkClick r:id="rId3"/>
            </a:endParaRPr>
          </a:p>
          <a:p>
            <a:pPr>
              <a:buNone/>
            </a:pPr>
            <a:endParaRPr lang="en-US" sz="1700" dirty="0" smtClean="0"/>
          </a:p>
          <a:p>
            <a:pPr>
              <a:buNone/>
            </a:pPr>
            <a:endParaRPr lang="en-US" dirty="0" smtClean="0"/>
          </a:p>
          <a:p>
            <a:pPr>
              <a:buNone/>
            </a:pPr>
            <a:r>
              <a:rPr lang="en-US" dirty="0" smtClean="0"/>
              <a:t>	</a:t>
            </a:r>
            <a:endParaRPr lang="en-US" sz="1700" dirty="0" smtClean="0"/>
          </a:p>
          <a:p>
            <a:endParaRPr lang="en-US" dirty="0"/>
          </a:p>
        </p:txBody>
      </p:sp>
      <p:pic>
        <p:nvPicPr>
          <p:cNvPr id="4" name="Picture 3" descr="norma mccorvey.jpg"/>
          <p:cNvPicPr>
            <a:picLocks noChangeAspect="1"/>
          </p:cNvPicPr>
          <p:nvPr/>
        </p:nvPicPr>
        <p:blipFill>
          <a:blip r:embed="rId4" cstate="print"/>
          <a:stretch>
            <a:fillRect/>
          </a:stretch>
        </p:blipFill>
        <p:spPr>
          <a:xfrm>
            <a:off x="6324600" y="3962400"/>
            <a:ext cx="1828800" cy="255161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Roe v. Wade </a:t>
            </a:r>
            <a:r>
              <a:rPr lang="en-US" dirty="0" smtClean="0"/>
              <a:t>(1973)</a:t>
            </a:r>
            <a:endParaRPr lang="en-US" i="1" dirty="0"/>
          </a:p>
        </p:txBody>
      </p:sp>
      <p:sp>
        <p:nvSpPr>
          <p:cNvPr id="3" name="Content Placeholder 2"/>
          <p:cNvSpPr>
            <a:spLocks noGrp="1"/>
          </p:cNvSpPr>
          <p:nvPr>
            <p:ph idx="1"/>
          </p:nvPr>
        </p:nvSpPr>
        <p:spPr/>
        <p:txBody>
          <a:bodyPr/>
          <a:lstStyle/>
          <a:p>
            <a:pPr>
              <a:buNone/>
            </a:pPr>
            <a:endParaRPr lang="en-US" dirty="0" smtClean="0"/>
          </a:p>
          <a:p>
            <a:pPr algn="ctr">
              <a:buNone/>
            </a:pPr>
            <a:r>
              <a:rPr lang="en-US" sz="4400" dirty="0" smtClean="0"/>
              <a:t>A right to abortion at</a:t>
            </a:r>
            <a:r>
              <a:rPr lang="en-US" sz="4400" i="1" dirty="0" smtClean="0"/>
              <a:t> </a:t>
            </a:r>
          </a:p>
          <a:p>
            <a:pPr algn="ctr">
              <a:buNone/>
            </a:pPr>
            <a:r>
              <a:rPr lang="en-US" sz="4400" i="1" dirty="0" smtClean="0"/>
              <a:t>any stage in pregnancy</a:t>
            </a:r>
            <a:r>
              <a:rPr lang="en-US" sz="4400" dirty="0" smtClean="0"/>
              <a:t> </a:t>
            </a:r>
          </a:p>
          <a:p>
            <a:pPr algn="ctr">
              <a:buNone/>
            </a:pPr>
            <a:r>
              <a:rPr lang="en-US" sz="4400" dirty="0" smtClean="0"/>
              <a:t>for essentially </a:t>
            </a:r>
          </a:p>
          <a:p>
            <a:pPr algn="ctr">
              <a:buNone/>
            </a:pPr>
            <a:r>
              <a:rPr lang="en-US" sz="4400" i="1" dirty="0" smtClean="0"/>
              <a:t>any reason</a:t>
            </a:r>
            <a:r>
              <a:rPr lang="en-US" sz="4400" dirty="0" smtClean="0"/>
              <a:t>.</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Roe’s </a:t>
            </a:r>
            <a:r>
              <a:rPr lang="en-US" dirty="0" smtClean="0"/>
              <a:t>Effects</a:t>
            </a:r>
            <a:endParaRPr lang="en-US" i="1" dirty="0"/>
          </a:p>
        </p:txBody>
      </p:sp>
      <p:sp>
        <p:nvSpPr>
          <p:cNvPr id="3" name="Content Placeholder 2"/>
          <p:cNvSpPr>
            <a:spLocks noGrp="1"/>
          </p:cNvSpPr>
          <p:nvPr>
            <p:ph idx="1"/>
          </p:nvPr>
        </p:nvSpPr>
        <p:spPr>
          <a:xfrm>
            <a:off x="457200" y="1646236"/>
            <a:ext cx="8229600" cy="4830763"/>
          </a:xfrm>
        </p:spPr>
        <p:txBody>
          <a:bodyPr>
            <a:normAutofit fontScale="70000" lnSpcReduction="20000"/>
          </a:bodyPr>
          <a:lstStyle/>
          <a:p>
            <a:pPr>
              <a:buNone/>
            </a:pPr>
            <a:r>
              <a:rPr lang="en-US" dirty="0" smtClean="0"/>
              <a:t>There </a:t>
            </a:r>
            <a:r>
              <a:rPr lang="en-US" dirty="0" smtClean="0"/>
              <a:t>have been more than 52 million abortions since 1973. </a:t>
            </a:r>
            <a:endParaRPr lang="en-US" dirty="0" smtClean="0"/>
          </a:p>
          <a:p>
            <a:pPr>
              <a:buNone/>
            </a:pPr>
            <a:endParaRPr lang="en-US" dirty="0" smtClean="0"/>
          </a:p>
          <a:p>
            <a:pPr>
              <a:buNone/>
            </a:pPr>
            <a:r>
              <a:rPr lang="en-US" dirty="0" smtClean="0"/>
              <a:t>For every 1,000 live births, there were </a:t>
            </a:r>
            <a:r>
              <a:rPr lang="en-US" dirty="0" smtClean="0"/>
              <a:t>236 </a:t>
            </a:r>
            <a:r>
              <a:rPr lang="en-US" dirty="0" smtClean="0"/>
              <a:t>abortions in </a:t>
            </a:r>
            <a:r>
              <a:rPr lang="en-US" dirty="0" smtClean="0"/>
              <a:t>2006.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There were over 3,300 abortions per day, 137 per hour, about one every 30 seconds in 2005.  </a:t>
            </a:r>
            <a:endParaRPr lang="en-US" dirty="0" smtClean="0"/>
          </a:p>
          <a:p>
            <a:pPr>
              <a:buNone/>
            </a:pPr>
            <a:endParaRPr lang="en-US" dirty="0" smtClean="0"/>
          </a:p>
          <a:p>
            <a:pPr>
              <a:buNone/>
            </a:pPr>
            <a:r>
              <a:rPr lang="en-US" dirty="0" smtClean="0"/>
              <a:t>Every year, the number of children who die </a:t>
            </a:r>
            <a:r>
              <a:rPr lang="en-US" dirty="0" smtClean="0"/>
              <a:t>from abortion </a:t>
            </a:r>
            <a:r>
              <a:rPr lang="en-US" dirty="0" smtClean="0"/>
              <a:t>is roughly equal to the number of Americans who die in </a:t>
            </a:r>
            <a:r>
              <a:rPr lang="en-US" dirty="0" smtClean="0"/>
              <a:t>the Revolutionary War, the Civil War, World Wars I and II, the Korean, Vietnam and Gulf Wars </a:t>
            </a:r>
            <a:r>
              <a:rPr lang="en-US" i="1" dirty="0" smtClean="0"/>
              <a:t>combined</a:t>
            </a:r>
            <a:r>
              <a:rPr lang="en-US" dirty="0" smtClean="0"/>
              <a:t>. </a:t>
            </a:r>
          </a:p>
          <a:p>
            <a:pPr>
              <a:buNone/>
            </a:pPr>
            <a:r>
              <a:rPr lang="en-US" sz="1400" dirty="0" smtClean="0"/>
              <a:t>	National Right to Life, </a:t>
            </a:r>
            <a:r>
              <a:rPr lang="en-US" sz="1400" i="1" dirty="0" smtClean="0"/>
              <a:t>The Basics: A compilation of recent and noteworthy information about the abortion issue.</a:t>
            </a:r>
            <a:endParaRPr lang="en-US" sz="1400" dirty="0" smtClean="0"/>
          </a:p>
          <a:p>
            <a:endParaRPr lang="en-US" dirty="0"/>
          </a:p>
        </p:txBody>
      </p:sp>
      <p:pic>
        <p:nvPicPr>
          <p:cNvPr id="4" name="Picture 3" descr="stick figure.jpg"/>
          <p:cNvPicPr>
            <a:picLocks noChangeAspect="1"/>
          </p:cNvPicPr>
          <p:nvPr/>
        </p:nvPicPr>
        <p:blipFill>
          <a:blip r:embed="rId3" cstate="print"/>
          <a:stretch>
            <a:fillRect/>
          </a:stretch>
        </p:blipFill>
        <p:spPr>
          <a:xfrm>
            <a:off x="1219200" y="2667000"/>
            <a:ext cx="1066800" cy="1066800"/>
          </a:xfrm>
          <a:prstGeom prst="rect">
            <a:avLst/>
          </a:prstGeom>
        </p:spPr>
      </p:pic>
      <p:pic>
        <p:nvPicPr>
          <p:cNvPr id="5" name="Picture 4" descr="stick figure.jpg"/>
          <p:cNvPicPr>
            <a:picLocks noChangeAspect="1"/>
          </p:cNvPicPr>
          <p:nvPr/>
        </p:nvPicPr>
        <p:blipFill>
          <a:blip r:embed="rId3" cstate="print">
            <a:duotone>
              <a:prstClr val="black"/>
              <a:srgbClr val="525252">
                <a:tint val="45000"/>
                <a:satMod val="400000"/>
              </a:srgbClr>
            </a:duotone>
          </a:blip>
          <a:stretch>
            <a:fillRect/>
          </a:stretch>
        </p:blipFill>
        <p:spPr>
          <a:xfrm>
            <a:off x="6562725" y="2667000"/>
            <a:ext cx="1057275" cy="1057275"/>
          </a:xfrm>
          <a:prstGeom prst="rect">
            <a:avLst/>
          </a:prstGeom>
        </p:spPr>
      </p:pic>
      <p:pic>
        <p:nvPicPr>
          <p:cNvPr id="6" name="Picture 5" descr="stick figure.jpg"/>
          <p:cNvPicPr>
            <a:picLocks noChangeAspect="1"/>
          </p:cNvPicPr>
          <p:nvPr/>
        </p:nvPicPr>
        <p:blipFill>
          <a:blip r:embed="rId3" cstate="print"/>
          <a:stretch>
            <a:fillRect/>
          </a:stretch>
        </p:blipFill>
        <p:spPr>
          <a:xfrm>
            <a:off x="5191125" y="2667000"/>
            <a:ext cx="1057275" cy="1057275"/>
          </a:xfrm>
          <a:prstGeom prst="rect">
            <a:avLst/>
          </a:prstGeom>
        </p:spPr>
      </p:pic>
      <p:pic>
        <p:nvPicPr>
          <p:cNvPr id="7" name="Picture 6" descr="stick figure.jpg"/>
          <p:cNvPicPr>
            <a:picLocks noChangeAspect="1"/>
          </p:cNvPicPr>
          <p:nvPr/>
        </p:nvPicPr>
        <p:blipFill>
          <a:blip r:embed="rId3" cstate="print"/>
          <a:stretch>
            <a:fillRect/>
          </a:stretch>
        </p:blipFill>
        <p:spPr>
          <a:xfrm>
            <a:off x="3895725" y="2667000"/>
            <a:ext cx="1057275" cy="1057275"/>
          </a:xfrm>
          <a:prstGeom prst="rect">
            <a:avLst/>
          </a:prstGeom>
        </p:spPr>
      </p:pic>
      <p:pic>
        <p:nvPicPr>
          <p:cNvPr id="8" name="Picture 7" descr="stick figure.jpg"/>
          <p:cNvPicPr>
            <a:picLocks noChangeAspect="1"/>
          </p:cNvPicPr>
          <p:nvPr/>
        </p:nvPicPr>
        <p:blipFill>
          <a:blip r:embed="rId3" cstate="print"/>
          <a:stretch>
            <a:fillRect/>
          </a:stretch>
        </p:blipFill>
        <p:spPr>
          <a:xfrm>
            <a:off x="2600325" y="2667000"/>
            <a:ext cx="1057275" cy="10572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Planned Parenthood</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Over one million abortions </a:t>
            </a:r>
            <a:r>
              <a:rPr lang="en-US" dirty="0" smtClean="0"/>
              <a:t>are performed </a:t>
            </a:r>
            <a:r>
              <a:rPr lang="en-US" dirty="0" smtClean="0"/>
              <a:t>every year across the country.</a:t>
            </a:r>
          </a:p>
          <a:p>
            <a:pPr>
              <a:buNone/>
            </a:pPr>
            <a:r>
              <a:rPr lang="en-US" dirty="0" smtClean="0"/>
              <a:t> </a:t>
            </a:r>
          </a:p>
          <a:p>
            <a:pPr>
              <a:buNone/>
            </a:pPr>
            <a:r>
              <a:rPr lang="en-US" dirty="0" smtClean="0"/>
              <a:t>More than ¼ of </a:t>
            </a:r>
            <a:r>
              <a:rPr lang="en-US" dirty="0" smtClean="0"/>
              <a:t>these are provided by Planned Parenthood, the nation’s largest abortion provider</a:t>
            </a:r>
            <a:r>
              <a:rPr lang="en-US" dirty="0" smtClean="0"/>
              <a:t>.</a:t>
            </a:r>
          </a:p>
          <a:p>
            <a:pPr>
              <a:buNone/>
            </a:pPr>
            <a:endParaRPr lang="en-US" dirty="0" smtClean="0"/>
          </a:p>
          <a:p>
            <a:pPr>
              <a:buNone/>
            </a:pPr>
            <a:r>
              <a:rPr lang="en-US" dirty="0" smtClean="0"/>
              <a:t>					While </a:t>
            </a:r>
            <a:r>
              <a:rPr lang="en-US" dirty="0" smtClean="0"/>
              <a:t>dropping in the U.S. </a:t>
            </a:r>
            <a:r>
              <a:rPr lang="en-US" dirty="0" smtClean="0"/>
              <a:t>				   as </a:t>
            </a:r>
            <a:r>
              <a:rPr lang="en-US" dirty="0" smtClean="0"/>
              <a:t>a </a:t>
            </a:r>
            <a:r>
              <a:rPr lang="en-US" dirty="0" smtClean="0"/>
              <a:t>whole, abortions 					   performed at PPFA </a:t>
            </a:r>
            <a:r>
              <a:rPr lang="en-US" dirty="0" smtClean="0"/>
              <a:t>clinics </a:t>
            </a:r>
            <a:r>
              <a:rPr lang="en-US" dirty="0" smtClean="0"/>
              <a:t>				   during the </a:t>
            </a:r>
            <a:r>
              <a:rPr lang="en-US" dirty="0" smtClean="0"/>
              <a:t>same </a:t>
            </a:r>
            <a:r>
              <a:rPr lang="en-US" dirty="0" smtClean="0"/>
              <a:t>time 				   frame </a:t>
            </a:r>
            <a:r>
              <a:rPr lang="en-US" dirty="0" smtClean="0"/>
              <a:t>(1990-2009) </a:t>
            </a:r>
            <a:r>
              <a:rPr lang="en-US" dirty="0" smtClean="0"/>
              <a:t>have 				   </a:t>
            </a:r>
            <a:r>
              <a:rPr lang="en-US" i="1" dirty="0" smtClean="0"/>
              <a:t>increased </a:t>
            </a:r>
            <a:r>
              <a:rPr lang="en-US" i="1" dirty="0" smtClean="0"/>
              <a:t>by 251%!</a:t>
            </a:r>
            <a:endParaRPr lang="en-US" dirty="0" smtClean="0"/>
          </a:p>
          <a:p>
            <a:endParaRPr lang="en-US" dirty="0"/>
          </a:p>
        </p:txBody>
      </p:sp>
      <p:pic>
        <p:nvPicPr>
          <p:cNvPr id="5" name="Picture 4" descr="pp howard 1.JPG"/>
          <p:cNvPicPr>
            <a:picLocks noChangeAspect="1"/>
          </p:cNvPicPr>
          <p:nvPr/>
        </p:nvPicPr>
        <p:blipFill>
          <a:blip r:embed="rId3" cstate="print"/>
          <a:srcRect l="9295" t="17778" r="26666" b="22222"/>
          <a:stretch>
            <a:fillRect/>
          </a:stretch>
        </p:blipFill>
        <p:spPr>
          <a:xfrm>
            <a:off x="380999" y="3962400"/>
            <a:ext cx="3686907" cy="2590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Effects on Women and Families</a:t>
            </a:r>
            <a:endParaRPr lang="en-US" dirty="0"/>
          </a:p>
        </p:txBody>
      </p:sp>
      <p:sp>
        <p:nvSpPr>
          <p:cNvPr id="3" name="Content Placeholder 2"/>
          <p:cNvSpPr>
            <a:spLocks noGrp="1"/>
          </p:cNvSpPr>
          <p:nvPr>
            <p:ph idx="1"/>
          </p:nvPr>
        </p:nvSpPr>
        <p:spPr>
          <a:xfrm>
            <a:off x="457200" y="1600200"/>
            <a:ext cx="8229600" cy="4572317"/>
          </a:xfrm>
        </p:spPr>
        <p:txBody>
          <a:bodyPr>
            <a:normAutofit fontScale="92500" lnSpcReduction="20000"/>
          </a:bodyPr>
          <a:lstStyle/>
          <a:p>
            <a:endParaRPr lang="en-US" dirty="0" smtClean="0"/>
          </a:p>
          <a:p>
            <a:pPr>
              <a:buNone/>
            </a:pPr>
            <a:r>
              <a:rPr lang="en-US" sz="2900" dirty="0" smtClean="0"/>
              <a:t>43% of women will have at least 1 abortion by the age of 45.</a:t>
            </a:r>
          </a:p>
          <a:p>
            <a:pPr>
              <a:buNone/>
            </a:pPr>
            <a:endParaRPr lang="en-US" sz="2900" dirty="0" smtClean="0"/>
          </a:p>
          <a:p>
            <a:pPr>
              <a:buNone/>
            </a:pPr>
            <a:r>
              <a:rPr lang="en-US" sz="2900" dirty="0" smtClean="0"/>
              <a:t>70% of women choosing abortion believe that abortion is morally wrong. They are choosing against their </a:t>
            </a:r>
            <a:r>
              <a:rPr lang="en-US" sz="2900" dirty="0" smtClean="0"/>
              <a:t>consciences  because </a:t>
            </a:r>
            <a:r>
              <a:rPr lang="en-US" sz="2900" dirty="0" smtClean="0"/>
              <a:t>of </a:t>
            </a:r>
            <a:r>
              <a:rPr lang="en-US" sz="2900" dirty="0" smtClean="0"/>
              <a:t>some </a:t>
            </a:r>
            <a:r>
              <a:rPr lang="en-US" sz="2900" dirty="0" smtClean="0"/>
              <a:t>pressure</a:t>
            </a:r>
            <a:r>
              <a:rPr lang="en-US" sz="2900" dirty="0" smtClean="0"/>
              <a:t>,</a:t>
            </a:r>
            <a:r>
              <a:rPr lang="en-US" sz="2900" dirty="0" smtClean="0"/>
              <a:t>	</a:t>
            </a:r>
            <a:r>
              <a:rPr lang="en-US" sz="2900" dirty="0" smtClean="0"/>
              <a:t>from </a:t>
            </a:r>
            <a:r>
              <a:rPr lang="en-US" sz="2900" dirty="0" smtClean="0"/>
              <a:t>others or </a:t>
            </a:r>
            <a:endParaRPr lang="en-US" sz="2900" dirty="0" smtClean="0"/>
          </a:p>
          <a:p>
            <a:pPr>
              <a:buNone/>
            </a:pPr>
            <a:r>
              <a:rPr lang="en-US" sz="2900" dirty="0" smtClean="0"/>
              <a:t>	</a:t>
            </a:r>
            <a:r>
              <a:rPr lang="en-US" sz="2900" dirty="0" smtClean="0"/>
              <a:t>circumstances</a:t>
            </a:r>
            <a:r>
              <a:rPr lang="en-US" sz="2900" dirty="0" smtClean="0"/>
              <a:t>, </a:t>
            </a:r>
            <a:r>
              <a:rPr lang="en-US" sz="2900" dirty="0" smtClean="0"/>
              <a:t>which </a:t>
            </a:r>
            <a:r>
              <a:rPr lang="en-US" sz="2900" dirty="0" smtClean="0"/>
              <a:t>make </a:t>
            </a:r>
            <a:endParaRPr lang="en-US" sz="2900" dirty="0" smtClean="0"/>
          </a:p>
          <a:p>
            <a:pPr>
              <a:buNone/>
            </a:pPr>
            <a:r>
              <a:rPr lang="en-US" sz="2900" dirty="0" smtClean="0"/>
              <a:t>	</a:t>
            </a:r>
            <a:r>
              <a:rPr lang="en-US" sz="2900" dirty="0" smtClean="0"/>
              <a:t>them </a:t>
            </a:r>
            <a:r>
              <a:rPr lang="en-US" sz="2900" dirty="0" smtClean="0"/>
              <a:t>feel they </a:t>
            </a:r>
            <a:r>
              <a:rPr lang="en-US" sz="2900" dirty="0" smtClean="0"/>
              <a:t>have </a:t>
            </a:r>
            <a:r>
              <a:rPr lang="en-US" sz="2900" dirty="0" smtClean="0"/>
              <a:t>no other </a:t>
            </a:r>
            <a:endParaRPr lang="en-US" sz="2900" dirty="0" smtClean="0"/>
          </a:p>
          <a:p>
            <a:pPr>
              <a:buNone/>
            </a:pPr>
            <a:r>
              <a:rPr lang="en-US" sz="2900" dirty="0" smtClean="0"/>
              <a:t>	</a:t>
            </a:r>
            <a:r>
              <a:rPr lang="en-US" sz="2900" dirty="0" smtClean="0"/>
              <a:t>choice</a:t>
            </a:r>
            <a:r>
              <a:rPr lang="en-US" sz="3300" dirty="0" smtClean="0"/>
              <a:t>.</a:t>
            </a:r>
            <a:endParaRPr lang="en-US" dirty="0" smtClean="0"/>
          </a:p>
          <a:p>
            <a:pPr>
              <a:buNone/>
            </a:pPr>
            <a:r>
              <a:rPr lang="en-US" i="1" dirty="0" smtClean="0"/>
              <a:t>	</a:t>
            </a:r>
            <a:r>
              <a:rPr lang="en-US" sz="1500" i="1" dirty="0" smtClean="0"/>
              <a:t>The Jericho Plan: Breaking Down the Walls Which Prevent </a:t>
            </a:r>
            <a:endParaRPr lang="en-US" sz="1500" i="1" dirty="0" smtClean="0"/>
          </a:p>
          <a:p>
            <a:pPr>
              <a:buNone/>
            </a:pPr>
            <a:r>
              <a:rPr lang="en-US" sz="1500" i="1" dirty="0" smtClean="0"/>
              <a:t>	</a:t>
            </a:r>
            <a:r>
              <a:rPr lang="en-US" sz="1500" i="1" dirty="0" smtClean="0"/>
              <a:t>Post-Abortion </a:t>
            </a:r>
            <a:r>
              <a:rPr lang="en-US" sz="1500" i="1" dirty="0" smtClean="0"/>
              <a:t>Healing</a:t>
            </a:r>
            <a:r>
              <a:rPr lang="en-US" sz="1500" dirty="0" smtClean="0"/>
              <a:t>, by David C. Reardon. Springfield, </a:t>
            </a:r>
            <a:endParaRPr lang="en-US" sz="1500" dirty="0" smtClean="0"/>
          </a:p>
          <a:p>
            <a:pPr>
              <a:buNone/>
            </a:pPr>
            <a:r>
              <a:rPr lang="en-US" sz="1500" dirty="0" smtClean="0"/>
              <a:t>	</a:t>
            </a:r>
            <a:r>
              <a:rPr lang="en-US" sz="1500" dirty="0" smtClean="0"/>
              <a:t>IL</a:t>
            </a:r>
            <a:r>
              <a:rPr lang="en-US" sz="1500" dirty="0" smtClean="0"/>
              <a:t>: Acorn Books, 1996</a:t>
            </a:r>
          </a:p>
          <a:p>
            <a:endParaRPr lang="en-US" u="sng" dirty="0" smtClean="0">
              <a:hlinkClick r:id="rId3"/>
            </a:endParaRPr>
          </a:p>
          <a:p>
            <a:pPr>
              <a:buNone/>
            </a:pPr>
            <a:endParaRPr lang="en-US" dirty="0" smtClean="0"/>
          </a:p>
          <a:p>
            <a:endParaRPr lang="en-US" dirty="0"/>
          </a:p>
        </p:txBody>
      </p:sp>
      <p:pic>
        <p:nvPicPr>
          <p:cNvPr id="4" name="Picture 3" descr="pr woman in sorrow.JPG"/>
          <p:cNvPicPr>
            <a:picLocks noChangeAspect="1"/>
          </p:cNvPicPr>
          <p:nvPr/>
        </p:nvPicPr>
        <p:blipFill>
          <a:blip r:embed="rId4" cstate="print"/>
          <a:stretch>
            <a:fillRect/>
          </a:stretch>
        </p:blipFill>
        <p:spPr>
          <a:xfrm>
            <a:off x="5623438" y="4038600"/>
            <a:ext cx="3329450" cy="2667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dirty="0" smtClean="0"/>
              <a:t>Each and every human life is valuable </a:t>
            </a:r>
          </a:p>
          <a:p>
            <a:pPr algn="ctr">
              <a:buNone/>
            </a:pPr>
            <a:r>
              <a:rPr lang="en-US" dirty="0" smtClean="0"/>
              <a:t>from the moment of conception.</a:t>
            </a:r>
          </a:p>
          <a:p>
            <a:pPr algn="ctr">
              <a:buNone/>
            </a:pPr>
            <a:endParaRPr lang="en-US" dirty="0" smtClean="0"/>
          </a:p>
          <a:p>
            <a:pPr algn="ctr">
              <a:buNone/>
            </a:pPr>
            <a:endParaRPr lang="en-US" dirty="0" smtClean="0"/>
          </a:p>
          <a:p>
            <a:pPr algn="ctr">
              <a:buNone/>
            </a:pPr>
            <a:r>
              <a:rPr lang="en-US" dirty="0" smtClean="0"/>
              <a:t>We are </a:t>
            </a:r>
            <a:r>
              <a:rPr lang="en-US" i="1" dirty="0" smtClean="0"/>
              <a:t>all</a:t>
            </a:r>
            <a:r>
              <a:rPr lang="en-US" dirty="0" smtClean="0"/>
              <a:t> responsible for </a:t>
            </a:r>
          </a:p>
          <a:p>
            <a:pPr algn="ctr">
              <a:buNone/>
            </a:pPr>
            <a:r>
              <a:rPr lang="en-US" dirty="0" smtClean="0"/>
              <a:t>building a culture of life.</a:t>
            </a:r>
          </a:p>
          <a:p>
            <a:pPr>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322</TotalTime>
  <Words>1385</Words>
  <Application>Microsoft Office PowerPoint</Application>
  <PresentationFormat>On-screen Show (4:3)</PresentationFormat>
  <Paragraphs>164</Paragraphs>
  <Slides>9</Slides>
  <Notes>6</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Foundry</vt:lpstr>
      <vt:lpstr>Roe v. Wade (1973)</vt:lpstr>
      <vt:lpstr>Slide 2</vt:lpstr>
      <vt:lpstr>Facts about the Preborn</vt:lpstr>
      <vt:lpstr>Facts about Roe</vt:lpstr>
      <vt:lpstr>Roe v. Wade (1973)</vt:lpstr>
      <vt:lpstr>Roe’s Effects</vt:lpstr>
      <vt:lpstr>Planned Parenthood</vt:lpstr>
      <vt:lpstr>Effects on Women and Families</vt:lpstr>
      <vt:lpstr>Slide 9</vt:lpstr>
    </vt:vector>
  </TitlesOfParts>
  <Company>Archdiocese of Batimore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Roe v. Wade</dc:title>
  <dc:creator>johanna.coughlin</dc:creator>
  <cp:lastModifiedBy>johanna.coughlin</cp:lastModifiedBy>
  <cp:revision>23</cp:revision>
  <dcterms:created xsi:type="dcterms:W3CDTF">2011-04-29T18:17:53Z</dcterms:created>
  <dcterms:modified xsi:type="dcterms:W3CDTF">2011-05-03T02:38:24Z</dcterms:modified>
</cp:coreProperties>
</file>